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B52-5236-40A6-AEE6-E151E33BE19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75A4A67-EA33-4BD0-A8D0-B7B86F3DF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B52-5236-40A6-AEE6-E151E33BE19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4A67-EA33-4BD0-A8D0-B7B86F3DF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B52-5236-40A6-AEE6-E151E33BE19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4A67-EA33-4BD0-A8D0-B7B86F3DF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B52-5236-40A6-AEE6-E151E33BE19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75A4A67-EA33-4BD0-A8D0-B7B86F3DF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B52-5236-40A6-AEE6-E151E33BE19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4A67-EA33-4BD0-A8D0-B7B86F3DF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B52-5236-40A6-AEE6-E151E33BE19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4A67-EA33-4BD0-A8D0-B7B86F3DF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B52-5236-40A6-AEE6-E151E33BE19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75A4A67-EA33-4BD0-A8D0-B7B86F3DF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B52-5236-40A6-AEE6-E151E33BE19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4A67-EA33-4BD0-A8D0-B7B86F3DF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B52-5236-40A6-AEE6-E151E33BE19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4A67-EA33-4BD0-A8D0-B7B86F3DF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B52-5236-40A6-AEE6-E151E33BE19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4A67-EA33-4BD0-A8D0-B7B86F3DFBE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BFB52-5236-40A6-AEE6-E151E33BE19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A4A67-EA33-4BD0-A8D0-B7B86F3DF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63BFB52-5236-40A6-AEE6-E151E33BE19D}" type="datetimeFigureOut">
              <a:rPr lang="ru-RU" smtClean="0"/>
              <a:pPr/>
              <a:t>18.04.2018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75A4A67-EA33-4BD0-A8D0-B7B86F3DFBE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268760"/>
            <a:ext cx="8458200" cy="2086471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ВЛИЯНИЕ ФИЗИЧЕСКОЙ АКТИВНОСТИ НА ЗДОРОВЬЕ человека 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68144" y="5373216"/>
            <a:ext cx="3057600" cy="1124744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Презентация подготовлена врачом по спортивной медицине ГАУЗ «Республиканский центр медицинской профилактики»</a:t>
            </a:r>
          </a:p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Мазковой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С.В.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это жизнь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Физическая активность в аэробном режиме улучшает сбалансированность потребления и расхода энергии, и способствует снижению массы тела, тем самым, снижая риск развития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ожирения.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Занятия физкультурой снижают скорость возрастной потери костного кальция у пожилых людей. Это благоприятно влияет на снижение скорости развития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остеопороза.</a:t>
            </a:r>
          </a:p>
          <a:p>
            <a:pPr algn="just"/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9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это жизнь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Физически активные люди чаще имеют хорошее самочувствие, настроение, они более устойчивы к стрессам и депрессии, имеют более здоровый сон.</a:t>
            </a:r>
          </a:p>
          <a:p>
            <a:pPr algn="just"/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1008"/>
            <a:ext cx="3768477" cy="281994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645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это жизнь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554162"/>
            <a:ext cx="8884096" cy="2738934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целом смертность среди физически активных людей на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40% ниже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сравнению с лицами с низкой физической активностью.</a:t>
            </a:r>
          </a:p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Итак, благотворное влияние физической нагрузки на человеческий организм поистине безгранично.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122" name="Picture 2" descr="\\arm1\server\Приёмная\30 кабинет\1\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77072"/>
            <a:ext cx="4334357" cy="2495351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54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268760"/>
            <a:ext cx="8686800" cy="532859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Низкая физическая активность, вредные поведенческие привычки, такие как курение, нерациональное питание, ведут к формированию таких факторов риска, как: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ожирение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гипертония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повышенное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холестерина в крови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которые приводят к развитию сердечно-сосудистых заболеваний (инфаркт миокарда, инсульт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сахарный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диабет 2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типа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некоторые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типы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рака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Именно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эти заболевания приходится значительная доля глобального бремени болезней, смерти и инвалидности. </a:t>
            </a:r>
          </a:p>
        </p:txBody>
      </p:sp>
    </p:spTree>
    <p:extLst>
      <p:ext uri="{BB962C8B-B14F-4D97-AF65-F5344CB8AC3E}">
        <p14:creationId xmlns:p14="http://schemas.microsoft.com/office/powerpoint/2010/main" val="109684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это жизнь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5275312" cy="518720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Современные научно-обоснованные рекомендации по оптимизации уровня физической активности заключаются в следующем:</a:t>
            </a:r>
          </a:p>
          <a:p>
            <a:pPr marL="0" indent="0"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Все взрослые должны избегать малоподвижного образа жизни. Небольшая физическая активность лучше, чем ее полное отсутствие, и взрослые, которые хотя бы сколько-нибудь физически активны, получают некоторую пользу для своего здоровья.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\\arm1\server\Приёмная\30 кабинет\1\How-much-you-should-walk-every-day-to-start-losing-weight-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8840"/>
            <a:ext cx="3168352" cy="2952328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80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это жизнь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5635352" cy="504319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получения существенной пользы для здоровья взрослые должны повышать уровень физической активности до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умеренного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и заниматься по крайней мере,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150 минут в неделю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 часа и 30 минут) или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75 минут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( 1 час и 15 минут) в виде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интенсивной аэробной физической активности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Продолжительность одного занятия при аэробной нагрузке должна быть не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менее 10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минут и предпочтительно равномерно распределена в течении недели.</a:t>
            </a:r>
          </a:p>
        </p:txBody>
      </p:sp>
      <p:pic>
        <p:nvPicPr>
          <p:cNvPr id="7170" name="Picture 2" descr="\\arm1\server\Приёмная\30 кабинет\1\walking_web-350x251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92896"/>
            <a:ext cx="2829694" cy="2390775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22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это жизнь</a:t>
            </a:r>
            <a:endParaRPr lang="ru-RU" sz="5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554162"/>
            <a:ext cx="5427712" cy="452596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Для получения дополнительной и более значительной пользы для здоровья взрослые должны повышать физическую активность в виде аэробных нагрузок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до 300 минут в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неделю (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5часов) при умеренном уровне физической активности, или до 150 минут в неделю при интенсивном уровне физической активности.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При занятиях сверх этого может быть получена большая польза для здоровья.</a:t>
            </a:r>
          </a:p>
        </p:txBody>
      </p:sp>
      <p:pic>
        <p:nvPicPr>
          <p:cNvPr id="1026" name="Picture 2" descr="\\arm1\server\Приёмная\30 кабинет\1\5542.ovuwjo.6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8" r="13295"/>
          <a:stretch/>
        </p:blipFill>
        <p:spPr bwMode="auto">
          <a:xfrm>
            <a:off x="179512" y="1844824"/>
            <a:ext cx="3312368" cy="3253308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551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избежать осложнений при физических тренировках?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59688" cy="281094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Осложнений можно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избежать,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если начать с посещения врача. В процессе консультирования нужно выяснить: есть ли противопоказания? Исключить противопоказания для занятий физической активностью врач может внимательно ознакомившись с анамнезом, жалобами пациента, проведя необходимый минимум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обследования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физикальное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обследование, анализы, ЭКГ, флюорография, УЗИ сердца, при необходимости консультации узких специалистов).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21088"/>
            <a:ext cx="4080380" cy="2505079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98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Какой уровень нагрузки допустим?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556792"/>
            <a:ext cx="8686800" cy="5187206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Врач должен дать рекомендации для занятий физической активностью соответствующего уровня интенсивности.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Интенсивность нагрузки контролируется рекомендуемой частотой сердечных сокращений ЧСС в % от максимальной частоты сердечных сокращений МЧСС(«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220 -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возраст»).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Например, рекомендуемый режим для лиц с мягкой и умеренной гипертонией – нагрузка умеренной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интенсивности -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начинать с 55% от этой величины, постепенно увеличивая до 70%. Через полгода при коррекции АД препаратами возможно увеличение интенсивности нагрузки до 70-85% от максимально допустимой нагрузки.</a:t>
            </a:r>
          </a:p>
        </p:txBody>
      </p:sp>
    </p:spTree>
    <p:extLst>
      <p:ext uri="{BB962C8B-B14F-4D97-AF65-F5344CB8AC3E}">
        <p14:creationId xmlns:p14="http://schemas.microsoft.com/office/powerpoint/2010/main" val="229159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пример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9917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МЧСС= 220 – возраст (в годах)</a:t>
            </a:r>
          </a:p>
          <a:p>
            <a:pPr marL="0" indent="0" algn="just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Возраст: 40 лет</a:t>
            </a:r>
          </a:p>
          <a:p>
            <a:pPr marL="0" indent="0" algn="just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МЧСС= 220-40=180 ударов в мин</a:t>
            </a:r>
          </a:p>
          <a:p>
            <a:pPr marL="0" indent="0" algn="just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55% х 180 = 99 ударов </a:t>
            </a: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 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(нижняя 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граница 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диапазона)</a:t>
            </a:r>
          </a:p>
          <a:p>
            <a:pPr marL="0" indent="0" algn="just">
              <a:buNone/>
            </a:pP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70% х 180 = 126 ударов </a:t>
            </a:r>
            <a:r>
              <a:rPr lang="ru-RU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мин </a:t>
            </a:r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(верхняя граница диапазона) </a:t>
            </a:r>
          </a:p>
        </p:txBody>
      </p:sp>
    </p:spTree>
    <p:extLst>
      <p:ext uri="{BB962C8B-B14F-4D97-AF65-F5344CB8AC3E}">
        <p14:creationId xmlns:p14="http://schemas.microsoft.com/office/powerpoint/2010/main" val="24735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Здоровье</a:t>
            </a:r>
            <a:endParaRPr lang="ru-RU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97118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первая и важнейшая потребность человека, определяющая способность его к труду и обеспечивающая гармоничное развитие личности. </a:t>
            </a:r>
          </a:p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уставу Всемирной Организации Здравоохранения,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«здоровье является состоянием полного физического, душевного и социального благополучия, а не только отсутствием болезней и физических дефектов».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повысить повседневную физическую активность?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12776"/>
            <a:ext cx="8083624" cy="295495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Чтобы выработать положительную мотивацию и хотя бы встать на путь дальнейшего оздоровления, следует увеличить повседневный уровень двигательной активности. Это понятие с точки зрения профилактики заболеваний и укрепления здоровья включает в себя привычку заниматься систематическими тренировками и увеличение повседневной физической активности за счет выполнения физических нагрузок бытового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характера.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77072"/>
            <a:ext cx="5834602" cy="2553527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92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6868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целью достижения оптимальной повседневной физической активности рекомендуется: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44824"/>
            <a:ext cx="5328592" cy="432048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•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отказаться по возможности от общественного наземного транспорта 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частично -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лифта, ходить пешком;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	заниматься утренней гигиенической гимнастикой и гимнастикой в тренирующем режиме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	начать регулярные занятия каким –либо видом оздоровительной физкультуры( ходьба, плавание, велосипед, лыжи, медленный бег и т.д.)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•	играть в подвижные игры( волейбол, бадминтон, теннис и пр.)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80928"/>
            <a:ext cx="3380606" cy="2026125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9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2581" y="1268760"/>
            <a:ext cx="8155632" cy="3531022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Начинать нужно осторожно, поэтапно и постепенно. Например, ежедневно выполнять комплекс, который хоть и не обладает тренирующим эффектом, но отвечает гигиеническим целям. 15 минут упражнений утром повысят настроение, более плавно переведут организм из состояния сна в состояние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бодроствования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снимут сонливость. С утренней гигиенической гимнастикой день начнется совершенно с другим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самочувствием.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\\arm1\server\Приёмная\30 кабинет\1\images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53136"/>
            <a:ext cx="3052210" cy="203110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2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2810941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Далее, идя по пути увеличения повседневной физической активности, можно заменить подъем на лифте ходьбой по лестнице, сначала до появления одышки,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далее -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постепенно увеличивая нагрузку. Поездку в душной маршрутке заменить ходьбой. И тогда, может быть, через какое-то время, вам захочется серьезно и эффективно заняться физкультурой.</a:t>
            </a:r>
          </a:p>
        </p:txBody>
      </p:sp>
      <p:pic>
        <p:nvPicPr>
          <p:cNvPr id="6146" name="Picture 2" descr="\\arm1\server\Приёмная\30 кабинет\1\imgID3302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933056"/>
            <a:ext cx="3150523" cy="2299882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53136"/>
            <a:ext cx="3384376" cy="191927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857"/>
          <a:stretch/>
        </p:blipFill>
        <p:spPr bwMode="auto">
          <a:xfrm>
            <a:off x="3707332" y="4275808"/>
            <a:ext cx="2016795" cy="2101146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00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57200"/>
            <a:ext cx="8856984" cy="8382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</a:t>
            </a:r>
            <a:endParaRPr lang="ru-RU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44824"/>
            <a:ext cx="8496944" cy="259228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самый доступный вид физической активности вне зависимости от пола, возраста и состояния физической подготовленности. Занятия могут проходить на открытом воздухе в любое время года во дворе, на улицах, парке, лесу, нужны только специально разработанные палки для скандинавской ходьбы.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293096"/>
            <a:ext cx="5975200" cy="2410222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44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Ходьба с палками – изобретение финских лыжников, которые в 30-х годах прошлого века для поддержания спортивной формы в бесснежный период ходили с палками по болотам, отрабатывая элементы лыжного хода и отталкивания. Постепенно этот вид физической активности распространился по всей Северной Европе и стал популярным среди обычных людей. В 1997 году ходьба с палками получила название –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Nordic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Walking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638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5779368" cy="5115198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В последние годы в результате многочисленных научных исследований было показано, что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</a:rPr>
              <a:t>регулярная физическая активность, а именно занятия ходьбой и бегом </a:t>
            </a:r>
            <a:r>
              <a:rPr lang="ru-RU" b="1" dirty="0">
                <a:solidFill>
                  <a:srgbClr val="002060"/>
                </a:solidFill>
              </a:rPr>
              <a:t>существенно </a:t>
            </a:r>
            <a:r>
              <a:rPr lang="ru-RU" b="1" dirty="0" smtClean="0">
                <a:solidFill>
                  <a:srgbClr val="002060"/>
                </a:solidFill>
              </a:rPr>
              <a:t>уменьшают риск </a:t>
            </a:r>
            <a:r>
              <a:rPr lang="ru-RU" b="1" dirty="0">
                <a:solidFill>
                  <a:srgbClr val="002060"/>
                </a:solidFill>
              </a:rPr>
              <a:t>возникновения сердечно-сосудистых заболеваний, остеопороза, болезней обмена веществ, сахарного диабета 2 типа, ожирения.</a:t>
            </a:r>
          </a:p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1700808"/>
            <a:ext cx="2677269" cy="4032448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56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Польза скандинавской ходьбы состоит в том, что она: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позволяет сжечь примерно на 46% калорий больше, чем при обычной ходьбе и беге трусцой. Затраты энергии за один час ходьбы составляет примерно 400 ккал;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активирует около 90% всех мышц тела, стимулирует развитие мышц плечевого пояса, спины, ног;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улучшает работу сердечно-сосудистой и дыхательной систем, нормализует кровяное давление, снижает уровень «плохого холестерина»; </a:t>
            </a:r>
          </a:p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одновременно поддерживает тонус мышц верхней и нижней части тела, корректирует  осанку; тренирует выносливость;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288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425110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снижается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нагрузка на тазобедренные, коленные, голеностопные суставы на 38%, увеличивается плотность костной массы, снижается риск возникновения остеопороза, уменьшается риск переломов;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помогает двигаться с помощью палок в более быстром темпе без больших усилий;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возвращает к полноценной жизни людей с проблемами опорно-двигательной системы;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позволяет поддерживать спортивную форму, жизненный тонус и внешний вид;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доступней и безопасней для людей пожилого возраста, чем бег.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10" b="7119"/>
          <a:stretch/>
        </p:blipFill>
        <p:spPr bwMode="auto">
          <a:xfrm>
            <a:off x="395536" y="5614218"/>
            <a:ext cx="8496944" cy="106000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08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Ходьба с палками практически не имеет противопоказаний – если человек может ходить, значит он может ходить и с палками. Но при обострении хронического заболевания, остром инфекционном процессе, повышенном артериальном давлении, недомогании следует воздержаться от тренировки. </a:t>
            </a:r>
          </a:p>
        </p:txBody>
      </p:sp>
    </p:spTree>
    <p:extLst>
      <p:ext uri="{BB962C8B-B14F-4D97-AF65-F5344CB8AC3E}">
        <p14:creationId xmlns:p14="http://schemas.microsoft.com/office/powerpoint/2010/main" val="64647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620688"/>
            <a:ext cx="8136904" cy="522288"/>
          </a:xfrm>
        </p:spPr>
        <p:txBody>
          <a:bodyPr>
            <a:noAutofit/>
          </a:bodyPr>
          <a:lstStyle/>
          <a:p>
            <a:r>
              <a:rPr lang="ru-RU" sz="5400" b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это жизнь</a:t>
            </a:r>
            <a:endParaRPr lang="ru-RU" sz="54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1560" y="1556792"/>
            <a:ext cx="8064896" cy="768350"/>
          </a:xfrm>
        </p:spPr>
        <p:txBody>
          <a:bodyPr>
            <a:noAutofit/>
          </a:bodyPr>
          <a:lstStyle/>
          <a:p>
            <a:pPr algn="just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 физической активностью и здоровьем человека существует тесная связь. Мышечное движение является основной биологической функцией организма. 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gettyimages-78616903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1328" r="11328"/>
          <a:stretch>
            <a:fillRect/>
          </a:stretch>
        </p:blipFill>
        <p:spPr>
          <a:xfrm>
            <a:off x="2483768" y="3573016"/>
            <a:ext cx="4236714" cy="30092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5851376" cy="4525963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Интенсивная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ходьба может быть отнесена к экстремальному напряжению для тех, кто не готов к нему и тех, кто находится в слабой физической форме. Ваши ощущения от ходьбы должны быть только позитивные. Следуйте рекомендациям лечащего врача и инструктора по скандинавской ходьбе!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7"/>
          <a:stretch/>
        </p:blipFill>
        <p:spPr bwMode="auto">
          <a:xfrm>
            <a:off x="6259783" y="4005064"/>
            <a:ext cx="2655395" cy="2304256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55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04319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Определение уровня физической нагрузки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ассчитать 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формуле значение максимальной возрастной частоты сердечных сокращений: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ЧССмакс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= 220 – возраст (в годах)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Оздоровительная тренировка по ходьбе с палками проводится на уровне «целевой зоны» 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55-70% от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ЧССмакс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вычисленной по указанной выше формуле.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Любой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человек, который занимается Скандинавской ходьбой, должен знать свой целевой диапазон пульса оздоровительной тренировки.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 - обязательно!</a:t>
            </a:r>
          </a:p>
          <a:p>
            <a:pPr marL="0" indent="0" algn="just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503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8686800" cy="3531021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Каждое оздоровительное занятие по Скандинавской ходьбе (СХ) должно состоять из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трех обязательных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фаз или частей: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Фаза разогрева.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Ее продолжительность 5-15 минут. Целью разминочной части занятия является подготовка мышечной, сердечно-сосудистой систем к физической нагрузке, то есть вызвать определенное ускорение темпа сердечных сокращений так, чтобы организм мог плавно повышать свой пульс до значений, соответствующих следующей фазе занятия. 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6"/>
          <a:stretch/>
        </p:blipFill>
        <p:spPr bwMode="auto">
          <a:xfrm>
            <a:off x="5508104" y="4581128"/>
            <a:ext cx="2808312" cy="2204864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88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340768"/>
            <a:ext cx="8686800" cy="5517232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Фаза тренировки выносливости.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Основная часть тренировочного занятия включает ходьбу. </a:t>
            </a:r>
          </a:p>
          <a:p>
            <a:pPr marL="0" indent="0" algn="just"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Фаза расслабления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Заключительная часть занятия требует выполнения упражнений на растяжку групп мышц, на равновесие, дыхательные упражнения.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 упражнения выполняются в спокойном темпе и в соответствии с Вашим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общим состоянием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возрастными особенностями и степенью  тренированности.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 временем у Вас появится необходимость в обновлении и усложнении используемых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упражнений.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89" y="1772816"/>
            <a:ext cx="2645024" cy="165314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7135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530383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Существуют общие принципы построения программы оздоровительных тренировок по скандинавской ходьбе  для изначально физически малоактивных людей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постепенное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увеличение нагрузок, добавляя несколько минут в день до  достижения  рекомендуемого  минимума;  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регулярность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>
              <a:buFontTx/>
              <a:buChar char="-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занятия при подходящей интенсивности нагрузки, учитывая целевой диапазон (55-70%  от максимальной возрастной частоты сердечных сокращений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just">
              <a:buFontTx/>
              <a:buChar char="-"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частота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занятий во время начала тренировок по Скандинавской ходьбе – не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более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3 - 4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неделю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 algn="just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соблюдение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фазы занятий и правильное выполнение техники.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58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74704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выбрать палки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Хорошая палка для скандинавской ходьбы  имеет пять обязательных элементов: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1.Прочное цельное древко (лучше с содержанием карбона)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2.Темляк-капкан (а не лыжная петля)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Удобную рукоять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4.Наконечник-зуб из прочного металла (а не сплава алюминия, пригодного только для снега)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5.Насадку-башмачок из износостойкой резины</a:t>
            </a:r>
          </a:p>
          <a:p>
            <a:pPr marL="0" indent="0" algn="ctr">
              <a:buNone/>
            </a:pP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Рассчитать длину палки можно </a:t>
            </a:r>
            <a:endParaRPr lang="ru-RU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формуле: рост×0,68</a:t>
            </a:r>
          </a:p>
          <a:p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156" y="4077072"/>
            <a:ext cx="2103437" cy="2496814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11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891062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время ходьбы с палками движения рук, ног и всего тела соответствуют ритму движений уверенной ходьбы без палок. Каждый человек имеет свой особый стиль или манеру ходьбы, поэтому при ходьбе с палками очень важно не переучиваться ходить как-то по особенному, а научиться использовать свой собственный индивидуальный стиль ходьбы.</a:t>
            </a:r>
          </a:p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 время скандинавской ходьбы руки двигаются близко к телу, раскачиваясь вперед и назад по диагональному принципу (правая палка касается земли вместе с левой пяткой и наоборот).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6"/>
          <a:stretch/>
        </p:blipFill>
        <p:spPr bwMode="auto">
          <a:xfrm>
            <a:off x="5084800" y="4981575"/>
            <a:ext cx="3391433" cy="1759794"/>
          </a:xfrm>
          <a:prstGeom prst="rect">
            <a:avLst/>
          </a:prstGeom>
          <a:noFill/>
          <a:ln w="19050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6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 – это скоординированный процесс работы всего тела, который на начальном этапе надо контролировать. Профессиональный инструктор поможет овладеть правильной техникой ходьбы, научить контролировать частоту сердечных сокращений, разработает индивидуальную программу занятий.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Скандинавская ходьба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– новый здоровый и активный образ жизни, основанный на гармоничном развитии души и тела!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04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8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59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Источники: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 В. Волков©, председатель научного комитета INWA –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International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Nordic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Walking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Federation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вице-президент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Russian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Nordic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Walking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Association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кандидат медицинских наук, доцент кафедры спортивной медицины и технологий здоровья Национального  государственного  университета  физической  культуры,  спорта  и  здоровья  им.  П.  Ф. Лесгафта (Санкт-Петербург;</a:t>
            </a:r>
          </a:p>
          <a:p>
            <a:pPr algn="just"/>
            <a:r>
              <a:rPr lang="ru-RU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Л.Р.Кадырова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инструктор международной федерации INWA, кандидат медицинских наук, доцент кафедры неврологии и мануальной терапии КГМА-филиал ГБОУ ДПО ФГБОУ  РМАНПО Минздрава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России</a:t>
            </a:r>
          </a:p>
          <a:p>
            <a:pPr algn="just"/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http://old.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семашкр62.рф /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naucno-popularnye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terapia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vlianie-fiziceskaa-aktivnosti-na-zdorove-celoveka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396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это жизнь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стимулирует процессы роста, развития и формирования организма, способствует становлению и совершенствованию высшей психической и эмоциональной сферы,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активирует деятельность жизненно важных органов и систем, поддерживает и развивает их, способствует повышению общего тонуса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36904" cy="864096"/>
          </a:xfrm>
        </p:spPr>
        <p:txBody>
          <a:bodyPr>
            <a:noAutofit/>
          </a:bodyPr>
          <a:lstStyle/>
          <a:p>
            <a:pPr algn="ctr"/>
            <a:r>
              <a:rPr lang="ru-RU" sz="54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это жизнь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556792"/>
            <a:ext cx="4968552" cy="518457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sz="43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Последние научные исследования установили интересный факт - физические упражнения полезны всем, независимо от возраста. Упражнения помогают обрести уверенность в себе, жить активной жизнью. Одной из лучших мер для укрепления здоровья является повышение физической активности.</a:t>
            </a:r>
          </a:p>
          <a:p>
            <a:endParaRPr lang="ru-RU" dirty="0"/>
          </a:p>
        </p:txBody>
      </p:sp>
      <p:pic>
        <p:nvPicPr>
          <p:cNvPr id="1026" name="Picture 2" descr="C:\Users\kab30\Desktop\15874097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lum bright="-3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4167"/>
          <a:stretch>
            <a:fillRect/>
          </a:stretch>
        </p:blipFill>
        <p:spPr bwMode="auto">
          <a:xfrm>
            <a:off x="5580112" y="1916832"/>
            <a:ext cx="3301008" cy="300952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50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686800" cy="838200"/>
          </a:xfrm>
        </p:spPr>
        <p:txBody>
          <a:bodyPr>
            <a:noAutofit/>
          </a:bodyPr>
          <a:lstStyle/>
          <a:p>
            <a:pPr algn="ctr"/>
            <a:r>
              <a:rPr lang="ru-RU" sz="5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это жизнь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8928992" cy="4525963"/>
          </a:xfrm>
        </p:spPr>
        <p:txBody>
          <a:bodyPr>
            <a:noAutofit/>
          </a:bodyPr>
          <a:lstStyle/>
          <a:p>
            <a:pPr algn="just"/>
            <a:r>
              <a:rPr lang="ru-RU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Особенно полезны аэробные физические упражнения, которые затрагивают большие мышечные группы, сопровождаются усилением обмена веществ, повышают поглощение кислорода и снабжение им 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тканей </a:t>
            </a:r>
            <a:r>
              <a:rPr lang="ru-RU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органов человека. </a:t>
            </a:r>
            <a:endParaRPr lang="ru-RU" sz="3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Аэробное упражнение </a:t>
            </a:r>
            <a:r>
              <a:rPr lang="ru-RU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— любой вид физического упражнения относительно низкой интенсивности, где кислород используется как основной источник энергии для поддержания мышечной двигательной 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деятельности.</a:t>
            </a:r>
            <a:endParaRPr lang="ru-RU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0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4" r="12144"/>
          <a:stretch>
            <a:fillRect/>
          </a:stretch>
        </p:blipFill>
        <p:spPr>
          <a:xfrm>
            <a:off x="6500539" y="1484784"/>
            <a:ext cx="2458082" cy="1939455"/>
          </a:xfrm>
          <a:ln>
            <a:solidFill>
              <a:srgbClr val="002060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424936" cy="522288"/>
          </a:xfrm>
        </p:spPr>
        <p:txBody>
          <a:bodyPr>
            <a:noAutofit/>
          </a:bodyPr>
          <a:lstStyle/>
          <a:p>
            <a:pPr algn="ctr"/>
            <a:r>
              <a:rPr lang="ru-RU" sz="54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это жизнь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340768"/>
            <a:ext cx="6192688" cy="3528392"/>
          </a:xfrm>
        </p:spPr>
        <p:txBody>
          <a:bodyPr>
            <a:noAutofit/>
          </a:bodyPr>
          <a:lstStyle/>
          <a:p>
            <a:pPr algn="just"/>
            <a:r>
              <a:rPr lang="ru-RU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Наиболее распространенными аэробными упражнениями являются: </a:t>
            </a:r>
            <a:endParaRPr lang="ru-RU" sz="3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ритмическая гимнастика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аэробные танцы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бег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ходьба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плавание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езда </a:t>
            </a:r>
            <a:r>
              <a:rPr lang="ru-RU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велосипеде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ходьба </a:t>
            </a:r>
            <a:r>
              <a:rPr lang="ru-RU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3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лыжах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\\arm1\server\Приёмная\30 кабинет\1\479-523x3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2996952"/>
            <a:ext cx="2477640" cy="173412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39" y="3647986"/>
            <a:ext cx="2471142" cy="18692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869161"/>
            <a:ext cx="2477639" cy="1656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4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1" b="5521"/>
          <a:stretch>
            <a:fillRect/>
          </a:stretch>
        </p:blipFill>
        <p:spPr>
          <a:xfrm>
            <a:off x="395288" y="2349500"/>
            <a:ext cx="2520950" cy="2360613"/>
          </a:xfrm>
          <a:ln w="28575">
            <a:solidFill>
              <a:srgbClr val="002060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548680"/>
            <a:ext cx="8136904" cy="522288"/>
          </a:xfrm>
        </p:spPr>
        <p:txBody>
          <a:bodyPr>
            <a:noAutofit/>
          </a:bodyPr>
          <a:lstStyle/>
          <a:p>
            <a:r>
              <a:rPr lang="ru-RU" sz="54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это жизнь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59832" y="1484784"/>
            <a:ext cx="5867400" cy="4824536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Регулярная аэробная физическая активность со стойким эффектом сопровождается в первую очередь ,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тренирующим воздействием на сердечно - сосудистую и дыхательную системы.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Это приводит к снижению сердечного выброса крови в покое, снижению симпатического тонуса сосудов. Эти механизмы благоприятно отражаются на течении гипертонии, если она имеется, и препятствуют ее развитию. У лиц, ведущих активный образ жизни, риск развития гипертонии на 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 – 52%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ниже по сравнению с физически неактивными.</a:t>
            </a:r>
          </a:p>
        </p:txBody>
      </p:sp>
    </p:spTree>
    <p:extLst>
      <p:ext uri="{BB962C8B-B14F-4D97-AF65-F5344CB8AC3E}">
        <p14:creationId xmlns:p14="http://schemas.microsoft.com/office/powerpoint/2010/main" val="417098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3516" y="548680"/>
            <a:ext cx="8207896" cy="522288"/>
          </a:xfrm>
        </p:spPr>
        <p:txBody>
          <a:bodyPr>
            <a:noAutofit/>
          </a:bodyPr>
          <a:lstStyle/>
          <a:p>
            <a:pPr algn="ctr"/>
            <a:r>
              <a:rPr lang="ru-RU" sz="54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движение это жизнь</a:t>
            </a:r>
            <a:endParaRPr lang="ru-RU" sz="5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484784"/>
            <a:ext cx="4752528" cy="4798541"/>
          </a:xfrm>
        </p:spPr>
        <p:txBody>
          <a:bodyPr>
            <a:norm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 влиянием физической активности наблюдается улучшение липидного спектра крови: снижается уровень триглицеридов, холестерина, что снижает риск ишемической болезни сердца, инфарктов, инсультов.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Физические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нагрузки также снижают уровень фибриногена, «разжижают кровь», что снижает риск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тромбообразования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Они в то же время благотворно отражаются на выработке инсулина, на поглощении из крови мышечной тканью «сахара», что препятствует развитию диабета.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20838"/>
            <a:ext cx="3744416" cy="283189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89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888</TotalTime>
  <Words>2118</Words>
  <Application>Microsoft Office PowerPoint</Application>
  <PresentationFormat>Экран (4:3)</PresentationFormat>
  <Paragraphs>147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Трек</vt:lpstr>
      <vt:lpstr>ВЛИЯНИЕ ФИЗИЧЕСКОЙ АКТИВНОСТИ НА ЗДОРОВЬЕ человека </vt:lpstr>
      <vt:lpstr>Здоровье</vt:lpstr>
      <vt:lpstr>движение это жизнь</vt:lpstr>
      <vt:lpstr>движение это жизнь</vt:lpstr>
      <vt:lpstr>движение это жизнь</vt:lpstr>
      <vt:lpstr>движение это жизнь</vt:lpstr>
      <vt:lpstr>движение это жизнь</vt:lpstr>
      <vt:lpstr>движение это жизнь</vt:lpstr>
      <vt:lpstr>движение это жизнь</vt:lpstr>
      <vt:lpstr>движение это жизнь</vt:lpstr>
      <vt:lpstr>движение это жизнь</vt:lpstr>
      <vt:lpstr>движение это жизнь</vt:lpstr>
      <vt:lpstr>Презентация PowerPoint</vt:lpstr>
      <vt:lpstr>движение это жизнь</vt:lpstr>
      <vt:lpstr>движение это жизнь</vt:lpstr>
      <vt:lpstr>движение это жизнь</vt:lpstr>
      <vt:lpstr>Как избежать осложнений при физических тренировках?</vt:lpstr>
      <vt:lpstr>Какой уровень нагрузки допустим?</vt:lpstr>
      <vt:lpstr>пример</vt:lpstr>
      <vt:lpstr>Как повысить повседневную физическую активность?</vt:lpstr>
      <vt:lpstr>С целью достижения оптимальной повседневной физической активности рекомендуется: </vt:lpstr>
      <vt:lpstr>Презентация PowerPoint</vt:lpstr>
      <vt:lpstr>Презентация PowerPoint</vt:lpstr>
      <vt:lpstr>СКАНДИНАВСКАЯ ХОДЬБА</vt:lpstr>
      <vt:lpstr>СКАНДИНАВСКАЯ ХОДЬБА</vt:lpstr>
      <vt:lpstr>СКАНДИНАВСКАЯ ХОДЬБА</vt:lpstr>
      <vt:lpstr>СКАНДИНАВСКАЯ ХОДЬБА</vt:lpstr>
      <vt:lpstr>СКАНДИНАВСКАЯ ХОДЬБА</vt:lpstr>
      <vt:lpstr>СКАНДИНАВСКАЯ ХОДЬБА</vt:lpstr>
      <vt:lpstr>СКАНДИНАВСКАЯ ХОДЬБА</vt:lpstr>
      <vt:lpstr>СКАНДИНАВСКАЯ ХОДЬБА</vt:lpstr>
      <vt:lpstr>СКАНДИНАВСКАЯ ХОДЬБА</vt:lpstr>
      <vt:lpstr>СКАНДИНАВСКАЯ ХОДЬБА</vt:lpstr>
      <vt:lpstr>СКАНДИНАВСКАЯ ХОДЬБА</vt:lpstr>
      <vt:lpstr>СКАНДИНАВСКАЯ ХОДЬБА</vt:lpstr>
      <vt:lpstr>СКАНДИНАВСКАЯ ХОДЬБА</vt:lpstr>
      <vt:lpstr>СКАНДИНАВСКАЯ ХОДЬБА</vt:lpstr>
      <vt:lpstr>Презентация PowerPoint</vt:lpstr>
      <vt:lpstr>Источники: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kab30</cp:lastModifiedBy>
  <cp:revision>71</cp:revision>
  <dcterms:created xsi:type="dcterms:W3CDTF">2018-04-16T12:45:37Z</dcterms:created>
  <dcterms:modified xsi:type="dcterms:W3CDTF">2018-04-18T09:51:17Z</dcterms:modified>
</cp:coreProperties>
</file>